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61" r:id="rId7"/>
    <p:sldId id="263" r:id="rId8"/>
    <p:sldId id="262" r:id="rId9"/>
    <p:sldId id="264" r:id="rId10"/>
    <p:sldId id="258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59" r:id="rId22"/>
    <p:sldId id="265" r:id="rId23"/>
    <p:sldId id="260" r:id="rId24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63"/>
            <p14:sldId id="262"/>
            <p14:sldId id="264"/>
            <p14:sldId id="258"/>
            <p14:sldId id="267"/>
            <p14:sldId id="266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59"/>
            <p14:sldId id="265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7026" autoAdjust="0"/>
  </p:normalViewPr>
  <p:slideViewPr>
    <p:cSldViewPr snapToGrid="0">
      <p:cViewPr varScale="1">
        <p:scale>
          <a:sx n="121" d="100"/>
          <a:sy n="121" d="100"/>
        </p:scale>
        <p:origin x="504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13.03.2014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127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64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 smtClean="0"/>
              <a:t>Explain “raw” URL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144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: i.e. </a:t>
            </a:r>
            <a:r>
              <a:rPr lang="de-DE" dirty="0" err="1" smtClean="0"/>
              <a:t>pressing</a:t>
            </a:r>
            <a:r>
              <a:rPr lang="de-DE" dirty="0" smtClean="0"/>
              <a:t> on save </a:t>
            </a:r>
            <a:r>
              <a:rPr lang="de-DE" dirty="0" err="1" smtClean="0"/>
              <a:t>withouth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JobQueue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extensions</a:t>
            </a:r>
            <a:r>
              <a:rPr lang="de-DE" baseline="0" dirty="0" smtClean="0"/>
              <a:t>)</a:t>
            </a:r>
            <a:endParaRPr lang="de-DE" dirty="0" smtClean="0"/>
          </a:p>
          <a:p>
            <a:r>
              <a:rPr lang="de-DE" dirty="0" err="1" smtClean="0"/>
              <a:t>Anyway</a:t>
            </a:r>
            <a:r>
              <a:rPr lang="de-DE" dirty="0" smtClean="0"/>
              <a:t>: </a:t>
            </a:r>
            <a:r>
              <a:rPr lang="de-DE" dirty="0" err="1" smtClean="0"/>
              <a:t>Extensions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supposed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declare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using</a:t>
            </a:r>
            <a:r>
              <a:rPr lang="de-DE" baseline="0" dirty="0" smtClean="0"/>
              <a:t> Composer.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680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smtClean="0"/>
              <a:t>Puppet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Why do we test</a:t>
            </a:r>
            <a:r>
              <a:rPr lang="de-DE" sz="1800" dirty="0" smtClean="0"/>
              <a:t>?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</a:t>
            </a:r>
            <a:r>
              <a:rPr lang="en-US" sz="1800" dirty="0" smtClean="0"/>
              <a:t>orks </a:t>
            </a:r>
            <a:r>
              <a:rPr lang="en-US" sz="1800" dirty="0"/>
              <a:t>as </a:t>
            </a:r>
            <a:r>
              <a:rPr lang="en-US" sz="1800" dirty="0" smtClean="0"/>
              <a:t>expected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</a:t>
            </a:r>
            <a:r>
              <a:rPr lang="en-US" sz="1800" dirty="0" smtClean="0"/>
              <a:t>o </a:t>
            </a:r>
            <a:r>
              <a:rPr lang="en-US" sz="1800" dirty="0"/>
              <a:t>not destroy other parts of the </a:t>
            </a:r>
            <a:r>
              <a:rPr lang="en-US" sz="1800" dirty="0" smtClean="0"/>
              <a:t>software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</a:t>
            </a:r>
            <a:r>
              <a:rPr lang="en-US" sz="1800" dirty="0" smtClean="0"/>
              <a:t>eets </a:t>
            </a:r>
            <a:r>
              <a:rPr lang="en-US" sz="1800" dirty="0" smtClean="0"/>
              <a:t>design requirements 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4065908"/>
            <a:ext cx="5953913" cy="394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2673630"/>
            <a:ext cx="5953913" cy="1392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504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Mediawiki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7500" y="4336392"/>
            <a:ext cx="4475748" cy="22000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http://upload.wikimedia.org/wikipedia/mediawiki/0/0e/GitWorkflow.svg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074" name="Picture 2" descr="File:GitWorkflow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500" y="794883"/>
            <a:ext cx="4547055" cy="347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26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PHPUnit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 smtClean="0"/>
              <a:t>﻿</a:t>
            </a:r>
            <a:r>
              <a:rPr lang="en-US" sz="1600" dirty="0"/>
              <a:t>T</a:t>
            </a:r>
            <a:r>
              <a:rPr lang="en-US" sz="1600" dirty="0" smtClean="0"/>
              <a:t>esting</a:t>
            </a:r>
            <a:r>
              <a:rPr lang="de-DE" sz="1600" dirty="0" smtClean="0"/>
              <a:t> </a:t>
            </a:r>
            <a:r>
              <a:rPr lang="en-US" sz="1600" dirty="0" smtClean="0"/>
              <a:t>framework</a:t>
            </a:r>
            <a:r>
              <a:rPr lang="de-DE" sz="1600" dirty="0" smtClean="0"/>
              <a:t> </a:t>
            </a:r>
            <a:r>
              <a:rPr lang="en-US" sz="1600" dirty="0" smtClean="0"/>
              <a:t>for</a:t>
            </a:r>
            <a:r>
              <a:rPr lang="de-DE" sz="1600" dirty="0" smtClean="0"/>
              <a:t>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﻿Instance of the </a:t>
            </a:r>
            <a:r>
              <a:rPr lang="en-US" sz="1600" dirty="0" err="1" smtClean="0"/>
              <a:t>xUnit</a:t>
            </a:r>
            <a:r>
              <a:rPr lang="en-US" sz="1600" dirty="0" smtClean="0"/>
              <a:t> architecture</a:t>
            </a:r>
            <a:endParaRPr lang="de-DE" sz="16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Conventions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The tests for a class “Class” go into a class “</a:t>
            </a:r>
            <a:r>
              <a:rPr lang="en-US" sz="1600" dirty="0" err="1" smtClean="0"/>
              <a:t>ClassTest</a:t>
            </a:r>
            <a:r>
              <a:rPr lang="en-US" sz="1600" dirty="0" smtClean="0"/>
              <a:t>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/>
              <a:t>ClassTest</a:t>
            </a:r>
            <a:r>
              <a:rPr lang="en-US" sz="1600" dirty="0" smtClean="0"/>
              <a:t> inherits from </a:t>
            </a:r>
            <a:r>
              <a:rPr lang="en-US" sz="1600" dirty="0" err="1" smtClean="0"/>
              <a:t>PHPUnit_Framework_TestCase</a:t>
            </a:r>
            <a:endParaRPr lang="en-US" sz="1600" dirty="0" smtClean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Each test methods has an assertion methods </a:t>
            </a:r>
          </a:p>
          <a:p>
            <a:pPr marL="0" indent="0">
              <a:buNone/>
            </a:pPr>
            <a:endParaRPr lang="en-US" sz="1700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2" descr="http://tech.enekochan.com/wp-content/uploads/2013/07/PHPUnit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790" y="1817108"/>
            <a:ext cx="2633197" cy="21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75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eoSans" pitchFamily="50" charset="0"/>
              </a:rPr>
              <a:t>What do we test</a:t>
            </a:r>
            <a:r>
              <a:rPr lang="en-US" dirty="0"/>
              <a:t>?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onPageContentSaveComplete</a:t>
            </a:r>
            <a:r>
              <a:rPr lang="en-US" sz="1700" dirty="0" smtClean="0"/>
              <a:t> creation of the publishing job</a:t>
            </a:r>
            <a:r>
              <a:rPr lang="de-DE" sz="1500" dirty="0" smtClean="0"/>
              <a:t>	</a:t>
            </a:r>
            <a:endParaRPr lang="en-US" sz="15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Database </a:t>
            </a:r>
            <a:r>
              <a:rPr lang="en-US" sz="1600" dirty="0" smtClean="0"/>
              <a:t>mockup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@group Database</a:t>
            </a:r>
          </a:p>
          <a:p>
            <a:pPr marL="837840" lvl="6" indent="0">
              <a:buNone/>
            </a:pP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PubSubHubbubTest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extends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MediaWikiLangTestCase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500" dirty="0"/>
              <a:t>Create a </a:t>
            </a:r>
            <a:r>
              <a:rPr lang="en-US" sz="1500" dirty="0"/>
              <a:t>test article with a  base revision 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$title = Title::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newFromText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 "text"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$article = new Article( $title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baseRevId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150876" lvl="1" indent="0">
              <a:buNone/>
            </a:pPr>
            <a:endParaRPr lang="de-DE" sz="17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45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test?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  <a:cs typeface="Consolas" panose="020B0609020204030204" pitchFamily="49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600" dirty="0" smtClean="0">
                <a:cs typeface="Consolas" panose="020B0609020204030204" pitchFamily="49" charset="0"/>
              </a:rPr>
              <a:t>Check </a:t>
            </a:r>
            <a:r>
              <a:rPr lang="en-US" sz="1600" dirty="0" smtClean="0">
                <a:cs typeface="Consolas" panose="020B0609020204030204" pitchFamily="49" charset="0"/>
              </a:rPr>
              <a:t>job</a:t>
            </a:r>
            <a:r>
              <a:rPr lang="de-DE" sz="1600" dirty="0" smtClean="0">
                <a:cs typeface="Consolas" panose="020B0609020204030204" pitchFamily="49" charset="0"/>
              </a:rPr>
              <a:t> </a:t>
            </a:r>
            <a:r>
              <a:rPr lang="en-US" sz="1600" dirty="0">
                <a:cs typeface="Consolas" panose="020B0609020204030204" pitchFamily="49" charset="0"/>
              </a:rPr>
              <a:t>table </a:t>
            </a:r>
            <a:r>
              <a:rPr lang="de-DE" sz="1600" dirty="0">
                <a:cs typeface="Consolas" panose="020B0609020204030204" pitchFamily="49" charset="0"/>
              </a:rPr>
              <a:t> 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$row = [ [ 0 ] ];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$this-&gt;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assertSelect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 "job", "count(*)", "", $row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37840" lvl="6" indent="0">
              <a:buNone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 smtClean="0"/>
              <a:t>Generation</a:t>
            </a:r>
            <a:r>
              <a:rPr lang="en-US" sz="1600" dirty="0" smtClean="0"/>
              <a:t> </a:t>
            </a:r>
            <a:r>
              <a:rPr lang="en-US" sz="1600" dirty="0"/>
              <a:t>of the link </a:t>
            </a:r>
            <a:r>
              <a:rPr lang="en-US" sz="1600" dirty="0" smtClean="0"/>
              <a:t>headers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static string </a:t>
            </a:r>
            <a:r>
              <a:rPr lang="en-US" sz="1600" dirty="0" smtClean="0"/>
              <a:t>comparison</a:t>
            </a:r>
          </a:p>
          <a:p>
            <a:pPr marL="150876" lvl="1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600" dirty="0"/>
              <a:t>(</a:t>
            </a:r>
            <a:r>
              <a:rPr lang="en-US" sz="1600" dirty="0"/>
              <a:t>publishing of changes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2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Customer </a:t>
            </a:r>
            <a:r>
              <a:rPr lang="en-US" dirty="0" smtClean="0"/>
              <a:t>Reports - </a:t>
            </a:r>
            <a:r>
              <a:rPr lang="en-US" dirty="0" err="1" smtClean="0"/>
              <a:t>DBpedia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Currently</a:t>
            </a:r>
            <a:r>
              <a:rPr lang="de-DE" sz="1800" dirty="0" smtClean="0"/>
              <a:t> u</a:t>
            </a:r>
            <a:r>
              <a:rPr lang="en-US" sz="1800" dirty="0" smtClean="0"/>
              <a:t>se</a:t>
            </a:r>
            <a:r>
              <a:rPr lang="de-DE" sz="1800" dirty="0" smtClean="0"/>
              <a:t> </a:t>
            </a:r>
            <a:r>
              <a:rPr lang="de-DE" sz="1800" dirty="0" smtClean="0"/>
              <a:t>﻿OAI-PMH</a:t>
            </a: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Requirements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Mirroring of all entities 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Metadata of changes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Subscriber client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As many </a:t>
            </a:r>
            <a:r>
              <a:rPr lang="en-US" sz="1800" dirty="0"/>
              <a:t>output formats as </a:t>
            </a:r>
            <a:r>
              <a:rPr lang="en-US" sz="1800" dirty="0" smtClean="0"/>
              <a:t>possible</a:t>
            </a:r>
          </a:p>
          <a:p>
            <a:pPr lvl="2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de-DE" sz="1500" dirty="0" smtClean="0"/>
              <a:t>Wiki Markup </a:t>
            </a:r>
            <a:r>
              <a:rPr lang="en-US" sz="1500" dirty="0" smtClean="0"/>
              <a:t>unnecessary</a:t>
            </a:r>
            <a:endParaRPr lang="en-US" sz="15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054" name="Picture 6" descr="http://upload.wikimedia.org/wikipedia/commons/thumb/7/73/DBpediaLogo.svg/1000px-DBpedia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143" y="1554036"/>
            <a:ext cx="3015347" cy="18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72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Protocol </a:t>
            </a:r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</a:t>
            </a:r>
            <a:r>
              <a:rPr lang="en-US" dirty="0" smtClean="0"/>
              <a:t>riginally </a:t>
            </a:r>
            <a:r>
              <a:rPr lang="en-US" dirty="0" smtClean="0"/>
              <a:t>for RSS-Feeds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>
                <a:sym typeface="Wingdings" panose="05000000000000000000" pitchFamily="2" charset="2"/>
              </a:rPr>
              <a:t>resource URL</a:t>
            </a:r>
            <a:endParaRPr lang="en-US" dirty="0" smtClean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URL </a:t>
            </a:r>
            <a:r>
              <a:rPr lang="en-US" dirty="0" smtClean="0">
                <a:sym typeface="Wingdings" panose="05000000000000000000" pitchFamily="2" charset="2"/>
              </a:rPr>
              <a:t>for all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New URL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all </a:t>
            </a:r>
            <a:r>
              <a:rPr lang="de-DE" dirty="0" err="1" smtClean="0">
                <a:sym typeface="Wingdings" panose="05000000000000000000" pitchFamily="2" charset="2"/>
              </a:rPr>
              <a:t>output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formats</a:t>
            </a:r>
            <a:endParaRPr lang="de-DE" dirty="0" smtClean="0">
              <a:sym typeface="Wingdings" panose="05000000000000000000" pitchFamily="2" charset="2"/>
            </a:endParaRPr>
          </a:p>
          <a:p>
            <a:pPr marL="150876" lvl="1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No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metadata</a:t>
            </a:r>
            <a:endParaRPr lang="de-DE" dirty="0" smtClean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Insert, </a:t>
            </a:r>
            <a:r>
              <a:rPr lang="en-US" dirty="0" smtClean="0">
                <a:sym typeface="Wingdings" panose="05000000000000000000" pitchFamily="2" charset="2"/>
              </a:rPr>
              <a:t>deletes, changes indistinguishable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Wikipage</a:t>
            </a:r>
            <a:r>
              <a:rPr lang="de-DE" dirty="0" smtClean="0">
                <a:sym typeface="Wingdings" panose="05000000000000000000" pitchFamily="2" charset="2"/>
              </a:rPr>
              <a:t> URL 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≠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URL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cs typeface="Times New Roman"/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cs typeface="Times New Roman"/>
                <a:sym typeface="Wingdings" panose="05000000000000000000" pitchFamily="2" charset="2"/>
              </a:rPr>
              <a:t>Groups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of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resources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not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supported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Performans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issues</a:t>
            </a:r>
            <a:endParaRPr lang="de-DE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2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Possible</a:t>
            </a:r>
            <a:r>
              <a:rPr lang="de-DE" dirty="0" smtClean="0"/>
              <a:t>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Publisher is connected  with the export interface of </a:t>
            </a:r>
            <a:r>
              <a:rPr lang="en-US" sz="1600" dirty="0" err="1" smtClean="0"/>
              <a:t>MediaWiki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</a:t>
            </a:r>
            <a:r>
              <a:rPr lang="en-US" sz="1600" dirty="0" smtClean="0"/>
              <a:t>ubscriber is connected with the import interface of </a:t>
            </a:r>
            <a:r>
              <a:rPr lang="de-DE" sz="1600" dirty="0" err="1" smtClean="0"/>
              <a:t>MediaWiki</a:t>
            </a: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Only publish changes of all resources and changes of a single resource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cs typeface="Times New Roman"/>
                <a:sym typeface="Wingdings" panose="05000000000000000000" pitchFamily="2" charset="2"/>
              </a:rPr>
              <a:t>Groups support can be implemented by subscribers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1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2900" y="995246"/>
            <a:ext cx="6002703" cy="35602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Composer is a PHP dependency management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Vision at </a:t>
            </a:r>
            <a:r>
              <a:rPr lang="de-DE" dirty="0" err="1" smtClean="0"/>
              <a:t>MediaWiki</a:t>
            </a:r>
            <a:r>
              <a:rPr lang="de-DE" dirty="0" smtClean="0"/>
              <a:t>: </a:t>
            </a:r>
            <a:r>
              <a:rPr lang="de-DE" dirty="0" err="1" smtClean="0"/>
              <a:t>Declare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:</a:t>
            </a:r>
          </a:p>
          <a:p>
            <a:pPr marL="717550" indent="0">
              <a:buNone/>
              <a:tabLst>
                <a:tab pos="898525" algn="l"/>
                <a:tab pos="1079500" algn="l"/>
              </a:tabLst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 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"bp2013n2/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…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Run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composer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All </a:t>
            </a:r>
            <a:r>
              <a:rPr lang="de-DE" dirty="0" err="1" smtClean="0"/>
              <a:t>declared</a:t>
            </a:r>
            <a:r>
              <a:rPr lang="de-DE" dirty="0" smtClean="0"/>
              <a:t> </a:t>
            </a:r>
            <a:r>
              <a:rPr lang="de-DE" dirty="0" err="1" smtClean="0"/>
              <a:t>MediaWiki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downloaded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installed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But: </a:t>
            </a:r>
            <a:r>
              <a:rPr lang="de-DE" dirty="0" err="1" smtClean="0"/>
              <a:t>We‘re</a:t>
            </a:r>
            <a:r>
              <a:rPr lang="de-DE" dirty="0" smtClean="0"/>
              <a:t> not </a:t>
            </a:r>
            <a:r>
              <a:rPr lang="de-DE" dirty="0" err="1" smtClean="0"/>
              <a:t>quite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r>
              <a:rPr lang="de-DE" dirty="0" smtClean="0"/>
              <a:t>.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603" y="995246"/>
            <a:ext cx="2456125" cy="291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composer.json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WMDE‘s</a:t>
            </a:r>
            <a:r>
              <a:rPr lang="de-DE" dirty="0" smtClean="0"/>
              <a:t> </a:t>
            </a:r>
            <a:r>
              <a:rPr lang="de-DE" dirty="0" err="1" smtClean="0"/>
              <a:t>wish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Composer,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Composer </a:t>
            </a:r>
            <a:r>
              <a:rPr lang="de-DE" dirty="0" err="1" smtClean="0"/>
              <a:t>support</a:t>
            </a:r>
            <a:r>
              <a:rPr lang="de-DE" dirty="0" smtClean="0"/>
              <a:t>:</a:t>
            </a:r>
          </a:p>
          <a:p>
            <a:pPr marL="717550" indent="0">
              <a:lnSpc>
                <a:spcPct val="125000"/>
              </a:lnSpc>
              <a:spcBef>
                <a:spcPts val="1200"/>
              </a:spcBef>
              <a:spcAft>
                <a:spcPts val="900"/>
              </a:spcAft>
              <a:buNone/>
              <a:tabLst>
                <a:tab pos="898525" algn="l"/>
              </a:tabLst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"bp2013n2/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"type":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-extension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description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Allows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publishing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a PubSubHubbub hub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keywords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["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"push",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wikidata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homepage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"https://www.mediawiki.org/wiki/Extension:PubSubHubbub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"GPL-2.0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Installing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r>
              <a:rPr lang="de-DE" dirty="0" smtClean="0"/>
              <a:t> on a </a:t>
            </a:r>
            <a:r>
              <a:rPr lang="de-DE" dirty="0" err="1" smtClean="0"/>
              <a:t>MediaWiki</a:t>
            </a:r>
            <a:r>
              <a:rPr lang="de-DE" dirty="0" smtClean="0"/>
              <a:t> ist just 1 </a:t>
            </a:r>
            <a:r>
              <a:rPr lang="de-DE" dirty="0" err="1" smtClean="0"/>
              <a:t>line</a:t>
            </a:r>
            <a:r>
              <a:rPr lang="de-DE" dirty="0" smtClean="0"/>
              <a:t> in </a:t>
            </a:r>
            <a:r>
              <a:rPr lang="de-DE" dirty="0" err="1" smtClean="0"/>
              <a:t>composer.json</a:t>
            </a:r>
            <a:r>
              <a:rPr lang="de-DE" dirty="0" smtClean="0"/>
              <a:t>!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3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buFont typeface="+mj-lt"/>
              <a:buAutoNum type="arabicPeriod"/>
            </a:pPr>
            <a:r>
              <a:rPr lang="de-DE" dirty="0" smtClean="0"/>
              <a:t>The </a:t>
            </a:r>
            <a:r>
              <a:rPr lang="de-DE" dirty="0"/>
              <a:t>P</a:t>
            </a:r>
            <a:r>
              <a:rPr lang="de-DE" dirty="0" smtClean="0"/>
              <a:t>rotocol</a:t>
            </a:r>
            <a:endParaRPr lang="en-US" dirty="0" smtClean="0"/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Protocol </a:t>
            </a:r>
            <a:r>
              <a:rPr lang="en-US" dirty="0"/>
              <a:t>issues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Composer</a:t>
            </a:r>
            <a:endParaRPr lang="en-US" dirty="0" smtClean="0"/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PubSubHubbub | Wikidata.lib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publishes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everything</a:t>
            </a:r>
            <a:endParaRPr lang="de-DE" b="1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Figure</a:t>
            </a:r>
            <a:r>
              <a:rPr lang="de-DE" dirty="0" smtClean="0"/>
              <a:t> </a:t>
            </a:r>
            <a:r>
              <a:rPr lang="de-DE" dirty="0" smtClean="0"/>
              <a:t>out hub </a:t>
            </a: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Either</a:t>
            </a:r>
            <a:r>
              <a:rPr lang="de-DE" dirty="0" smtClean="0"/>
              <a:t> </a:t>
            </a:r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hosts</a:t>
            </a:r>
            <a:r>
              <a:rPr lang="de-DE" dirty="0" smtClean="0"/>
              <a:t> an </a:t>
            </a:r>
            <a:r>
              <a:rPr lang="de-DE" dirty="0" err="1" smtClean="0"/>
              <a:t>own</a:t>
            </a:r>
            <a:r>
              <a:rPr lang="de-DE" dirty="0" smtClean="0"/>
              <a:t> hub (</a:t>
            </a:r>
            <a:r>
              <a:rPr lang="de-DE" dirty="0" err="1" smtClean="0"/>
              <a:t>reimplement</a:t>
            </a:r>
            <a:r>
              <a:rPr lang="de-DE" dirty="0" smtClean="0"/>
              <a:t>?)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Ask</a:t>
            </a:r>
            <a:r>
              <a:rPr lang="de-DE" dirty="0" smtClean="0"/>
              <a:t> Google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they‘re</a:t>
            </a:r>
            <a:r>
              <a:rPr lang="de-DE" dirty="0" smtClean="0"/>
              <a:t> ok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load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Write </a:t>
            </a:r>
            <a:r>
              <a:rPr lang="de-DE" dirty="0" smtClean="0"/>
              <a:t>Puppet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PubSubHubbub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PubSubHubbub | Wikidata.lib | BrÜckner, Lehmann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Request </a:t>
            </a:r>
            <a:r>
              <a:rPr lang="en-US" dirty="0" smtClean="0"/>
              <a:t>contains the following data</a:t>
            </a:r>
            <a:r>
              <a:rPr lang="de-DE" dirty="0" smtClean="0"/>
              <a:t>:</a:t>
            </a:r>
            <a:endParaRPr lang="de-DE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hub.mode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publish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Resources need special HTTP headers for identification:</a:t>
            </a:r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hub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8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en-US" dirty="0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Request contains special HTTP </a:t>
            </a:r>
            <a:r>
              <a:rPr lang="en-US" dirty="0"/>
              <a:t>headers for </a:t>
            </a:r>
            <a:r>
              <a:rPr lang="en-US" dirty="0" smtClean="0"/>
              <a:t>identification of hub and resource:</a:t>
            </a:r>
            <a:endParaRPr lang="en-US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="hub"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X-Hub-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Signature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New </a:t>
            </a:r>
            <a:r>
              <a:rPr lang="de-DE" dirty="0" err="1" smtClean="0"/>
              <a:t>contents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body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2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Tasks of our </a:t>
            </a:r>
            <a:r>
              <a:rPr lang="en-US" dirty="0" err="1" smtClean="0"/>
              <a:t>MediaWiki</a:t>
            </a:r>
            <a:r>
              <a:rPr lang="en-US" dirty="0" smtClean="0"/>
              <a:t> extension: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Add Link HTTP headers to each article and </a:t>
            </a:r>
            <a:r>
              <a:rPr lang="en-US" dirty="0" err="1" smtClean="0"/>
              <a:t>Wikibase</a:t>
            </a:r>
            <a:r>
              <a:rPr lang="en-US" dirty="0" smtClean="0"/>
              <a:t> item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Send a publish event to the hub whenever anything changes</a:t>
            </a: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Currently, we fully support </a:t>
            </a:r>
            <a:r>
              <a:rPr lang="en-US" dirty="0" err="1"/>
              <a:t>MediaWiki</a:t>
            </a:r>
            <a:r>
              <a:rPr lang="en-US" dirty="0"/>
              <a:t> articles and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the future, we will also 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Creation of new articles /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Deletion of articles /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38" y="1069981"/>
            <a:ext cx="2573362" cy="21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Link Headers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ArticlePageDataAfter</a:t>
            </a:r>
            <a:r>
              <a:rPr lang="en-US" dirty="0" smtClean="0"/>
              <a:t> and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RawPageViewBeforeOutput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Detect type of page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article:</a:t>
            </a:r>
          </a:p>
          <a:p>
            <a:pPr marL="284163" lvl="1" indent="0">
              <a:buNone/>
            </a:pPr>
            <a:r>
              <a:rPr lang="en-US" dirty="0" smtClean="0"/>
              <a:t>Generate “raw” article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WikiData</a:t>
            </a:r>
            <a:r>
              <a:rPr lang="en-US" dirty="0" smtClean="0"/>
              <a:t> entity:</a:t>
            </a:r>
          </a:p>
          <a:p>
            <a:pPr marL="284163" lvl="1" indent="0">
              <a:buNone/>
            </a:pPr>
            <a:r>
              <a:rPr lang="en-US" dirty="0" smtClean="0"/>
              <a:t>Generate “</a:t>
            </a:r>
            <a:r>
              <a:rPr lang="en-US" dirty="0" err="1" smtClean="0"/>
              <a:t>Special:EntityData</a:t>
            </a:r>
            <a:r>
              <a:rPr lang="en-US" dirty="0" smtClean="0"/>
              <a:t>/Q1234”-like URL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Add </a:t>
            </a:r>
            <a:r>
              <a:rPr lang="de-DE" dirty="0" err="1" smtClean="0"/>
              <a:t>correct</a:t>
            </a:r>
            <a:r>
              <a:rPr lang="de-DE" dirty="0" smtClean="0"/>
              <a:t> Link </a:t>
            </a:r>
            <a:r>
              <a:rPr lang="de-DE" dirty="0" err="1" smtClean="0"/>
              <a:t>hea</a:t>
            </a:r>
            <a:r>
              <a:rPr lang="en-US" dirty="0" err="1" smtClean="0"/>
              <a:t>ders</a:t>
            </a:r>
            <a:r>
              <a:rPr lang="en-US" dirty="0" smtClean="0"/>
              <a:t> to the HTTP response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Content </a:t>
            </a:r>
            <a:r>
              <a:rPr lang="en-US" dirty="0" smtClean="0"/>
              <a:t>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6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PageContentSaveComplete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Check </a:t>
            </a:r>
            <a:r>
              <a:rPr lang="en-US" dirty="0" smtClean="0"/>
              <a:t>if the contents have actually changed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Add </a:t>
            </a:r>
            <a:r>
              <a:rPr lang="en-US" dirty="0" smtClean="0"/>
              <a:t>a new job to the </a:t>
            </a:r>
            <a:r>
              <a:rPr lang="en-US" dirty="0" err="1" smtClean="0"/>
              <a:t>JobQueue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When </a:t>
            </a:r>
            <a:r>
              <a:rPr lang="en-US" dirty="0" smtClean="0"/>
              <a:t>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9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739</Words>
  <Application>Microsoft Office PowerPoint</Application>
  <PresentationFormat>Bildschirmpräsentation (16:9)</PresentationFormat>
  <Paragraphs>214</Paragraphs>
  <Slides>20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20</vt:i4>
      </vt:variant>
    </vt:vector>
  </HeadingPairs>
  <TitlesOfParts>
    <vt:vector size="31" baseType="lpstr">
      <vt:lpstr>Arial</vt:lpstr>
      <vt:lpstr>Calibri</vt:lpstr>
      <vt:lpstr>Consolas</vt:lpstr>
      <vt:lpstr>Courier New</vt:lpstr>
      <vt:lpstr>NeoSans</vt:lpstr>
      <vt:lpstr>Times New Roman</vt:lpstr>
      <vt:lpstr>Wingdings</vt:lpstr>
      <vt:lpstr>Retrospect</vt:lpstr>
      <vt:lpstr>1_Retrospect</vt:lpstr>
      <vt:lpstr>2_Retrospect</vt:lpstr>
      <vt:lpstr>3_Retrospect</vt:lpstr>
      <vt:lpstr>PubSubHubbub</vt:lpstr>
      <vt:lpstr>PubSubHubbub</vt:lpstr>
      <vt:lpstr>PubSubHubbub</vt:lpstr>
      <vt:lpstr>Publishing a change</vt:lpstr>
      <vt:lpstr>Identifying Resources</vt:lpstr>
      <vt:lpstr>Pushing to subscribers</vt:lpstr>
      <vt:lpstr>Implementation</vt:lpstr>
      <vt:lpstr>Adding Link Headers</vt:lpstr>
      <vt:lpstr>Detecting changes</vt:lpstr>
      <vt:lpstr>Tests</vt:lpstr>
      <vt:lpstr>Mediawiki Workflow</vt:lpstr>
      <vt:lpstr>PHPUnit</vt:lpstr>
      <vt:lpstr>What do we test?</vt:lpstr>
      <vt:lpstr>What do we test?</vt:lpstr>
      <vt:lpstr>Customer Reports - DBpedia</vt:lpstr>
      <vt:lpstr>Protocol issues</vt:lpstr>
      <vt:lpstr>Possible Solution</vt:lpstr>
      <vt:lpstr>Composer</vt:lpstr>
      <vt:lpstr>Our composer.json</vt:lpstr>
      <vt:lpstr>Deployment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Brueckner, Sebastian</cp:lastModifiedBy>
  <cp:revision>38</cp:revision>
  <dcterms:created xsi:type="dcterms:W3CDTF">2013-01-28T08:16:57Z</dcterms:created>
  <dcterms:modified xsi:type="dcterms:W3CDTF">2014-03-13T09:43:01Z</dcterms:modified>
</cp:coreProperties>
</file>

<file path=docProps/thumbnail.jpeg>
</file>